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56" r:id="rId5"/>
    <p:sldId id="276" r:id="rId6"/>
    <p:sldId id="277" r:id="rId7"/>
    <p:sldId id="281" r:id="rId8"/>
    <p:sldId id="278" r:id="rId9"/>
    <p:sldId id="279" r:id="rId10"/>
    <p:sldId id="280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2" autoAdjust="0"/>
    <p:restoredTop sz="94660"/>
  </p:normalViewPr>
  <p:slideViewPr>
    <p:cSldViewPr>
      <p:cViewPr varScale="1">
        <p:scale>
          <a:sx n="69" d="100"/>
          <a:sy n="69" d="100"/>
        </p:scale>
        <p:origin x="368" y="84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482589-CB2F-4003-801D-095B67490E73}" type="datetimeFigureOut">
              <a:rPr lang="en-US"/>
              <a:t>6/6/2019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4844B-5D5D-4D8E-9E71-6B297DF4019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D4DBF-746C-4C25-853D-8A1CBE8404F4}" type="datetimeFigureOut">
              <a:rPr lang="en-US"/>
              <a:t>6/6/2019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0FDE7-FE71-46E3-9512-437B13AD5F4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lternate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anchor="b">
            <a:norm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anchor="t"/>
          <a:lstStyle>
            <a:lvl1pPr marL="0" indent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13" name="Rectangle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anchor="b">
            <a:noAutofit/>
          </a:bodyPr>
          <a:lstStyle>
            <a:lvl1pPr algn="l">
              <a:defRPr sz="40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100"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100"/>
            </a:lvl1pPr>
          </a:lstStyle>
          <a:p>
            <a:fld id="{881DC1F7-A9E9-4D8B-8C97-C74523B2CF2A}" type="datetimeFigureOut">
              <a:rPr lang="en-US" smtClean="0"/>
              <a:pPr/>
              <a:t>6/6/2019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/>
            </a:lvl1pPr>
          </a:lstStyle>
          <a:p>
            <a:fld id="{299542E4-2CCF-42F6-9D92-ED56803513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DC1F7-A9E9-4D8B-8C97-C74523B2CF2A}" type="datetimeFigureOut">
              <a:rPr lang="en-US"/>
              <a:pPr/>
              <a:t>6/6/2019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42E4-2CCF-42F6-9D92-ED568035133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Take a Hike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96B86B"/>
                </a:solidFill>
              </a:rPr>
              <a:t>Michael Morales</a:t>
            </a:r>
          </a:p>
          <a:p>
            <a:r>
              <a:rPr lang="en-US" dirty="0">
                <a:solidFill>
                  <a:srgbClr val="96B86B"/>
                </a:solidFill>
              </a:rPr>
              <a:t>Jack Harris</a:t>
            </a:r>
          </a:p>
          <a:p>
            <a:r>
              <a:rPr lang="en-US" dirty="0">
                <a:solidFill>
                  <a:srgbClr val="96B86B"/>
                </a:solidFill>
              </a:rPr>
              <a:t>Final project, </a:t>
            </a:r>
            <a:r>
              <a:rPr lang="en-US" dirty="0" err="1">
                <a:solidFill>
                  <a:srgbClr val="96B86B"/>
                </a:solidFill>
              </a:rPr>
              <a:t>ist</a:t>
            </a:r>
            <a:r>
              <a:rPr lang="en-US" dirty="0">
                <a:solidFill>
                  <a:srgbClr val="96B86B"/>
                </a:solidFill>
              </a:rPr>
              <a:t> 652</a:t>
            </a:r>
          </a:p>
        </p:txBody>
      </p:sp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D44177-EF45-4F65-9F45-CB0A2FF502CD}"/>
              </a:ext>
            </a:extLst>
          </p:cNvPr>
          <p:cNvSpPr/>
          <p:nvPr/>
        </p:nvSpPr>
        <p:spPr>
          <a:xfrm>
            <a:off x="608012" y="457200"/>
            <a:ext cx="990600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There is a wide variety of machine learning algorithms to use in building a predictive model.  We chose four:</a:t>
            </a:r>
          </a:p>
          <a:p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aur" panose="02030504050205020304" pitchFamily="18" charset="0"/>
            </a:endParaRP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Naïve Bayes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K-Nearest Neighbors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Multinomial 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Logistic Regression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Random Forest</a:t>
            </a: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For each classifier, we ran it in its native form, and then tried it with 5-fold cross-validation.</a:t>
            </a:r>
          </a:p>
        </p:txBody>
      </p:sp>
    </p:spTree>
    <p:extLst>
      <p:ext uri="{BB962C8B-B14F-4D97-AF65-F5344CB8AC3E}">
        <p14:creationId xmlns:p14="http://schemas.microsoft.com/office/powerpoint/2010/main" val="171746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92942-A5AD-499B-AA96-D7126EDA0B64}"/>
              </a:ext>
            </a:extLst>
          </p:cNvPr>
          <p:cNvSpPr/>
          <p:nvPr/>
        </p:nvSpPr>
        <p:spPr>
          <a:xfrm>
            <a:off x="608012" y="457200"/>
            <a:ext cx="10210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Naïve Bayes</a:t>
            </a:r>
          </a:p>
          <a:p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aur" panose="02030504050205020304" pitchFamily="18" charset="0"/>
            </a:endParaRP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This machine learning algorithm assumes that the predictive variables are independent, or “naïve” of each other.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44A198-18A0-4DD1-B2CA-A41B36F3D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824" y="2438400"/>
            <a:ext cx="10420350" cy="2371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8900E-9C83-4F7C-A319-6BD7B8656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2" y="5410200"/>
            <a:ext cx="4572000" cy="5238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B3AFF1-1072-4D91-9925-396D8B6EC079}"/>
              </a:ext>
            </a:extLst>
          </p:cNvPr>
          <p:cNvSpPr/>
          <p:nvPr/>
        </p:nvSpPr>
        <p:spPr>
          <a:xfrm>
            <a:off x="736599" y="5410200"/>
            <a:ext cx="1021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The results:</a:t>
            </a:r>
          </a:p>
        </p:txBody>
      </p:sp>
    </p:spTree>
    <p:extLst>
      <p:ext uri="{BB962C8B-B14F-4D97-AF65-F5344CB8AC3E}">
        <p14:creationId xmlns:p14="http://schemas.microsoft.com/office/powerpoint/2010/main" val="1242663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92942-A5AD-499B-AA96-D7126EDA0B64}"/>
              </a:ext>
            </a:extLst>
          </p:cNvPr>
          <p:cNvSpPr/>
          <p:nvPr/>
        </p:nvSpPr>
        <p:spPr>
          <a:xfrm>
            <a:off x="608012" y="457200"/>
            <a:ext cx="10210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K-Nearest Neighbors</a:t>
            </a:r>
          </a:p>
          <a:p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aur" panose="02030504050205020304" pitchFamily="18" charset="0"/>
            </a:endParaRP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This algorithm attempts to classify each data point by measuring its linear distance to </a:t>
            </a:r>
            <a:r>
              <a:rPr lang="en-US" sz="2800" i="1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k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 number of nearest neighbors.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3AFF1-1072-4D91-9925-396D8B6EC079}"/>
              </a:ext>
            </a:extLst>
          </p:cNvPr>
          <p:cNvSpPr/>
          <p:nvPr/>
        </p:nvSpPr>
        <p:spPr>
          <a:xfrm>
            <a:off x="736599" y="5410200"/>
            <a:ext cx="1021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The results: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D79232-F924-4CFC-AE8D-0AE7DC943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4" y="2514600"/>
            <a:ext cx="10410825" cy="23717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A3D31E-836F-4AA5-94E0-7EF178866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2" y="5410200"/>
            <a:ext cx="52292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337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92942-A5AD-499B-AA96-D7126EDA0B64}"/>
              </a:ext>
            </a:extLst>
          </p:cNvPr>
          <p:cNvSpPr/>
          <p:nvPr/>
        </p:nvSpPr>
        <p:spPr>
          <a:xfrm>
            <a:off x="608012" y="457200"/>
            <a:ext cx="10210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Multinomial Logistic Regression</a:t>
            </a:r>
          </a:p>
          <a:p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aur" panose="02030504050205020304" pitchFamily="18" charset="0"/>
            </a:endParaRP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This method generalizes logistic regression to multiclass (more than two) discrete possible outcomes.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3AFF1-1072-4D91-9925-396D8B6EC079}"/>
              </a:ext>
            </a:extLst>
          </p:cNvPr>
          <p:cNvSpPr/>
          <p:nvPr/>
        </p:nvSpPr>
        <p:spPr>
          <a:xfrm>
            <a:off x="736599" y="5410200"/>
            <a:ext cx="1021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The results: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22DB2-A4E2-42B9-BFBD-ABCF41A44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49" y="2500312"/>
            <a:ext cx="10448925" cy="1857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389B57-BAF5-4920-95F5-BE9E509B6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0212" y="5338435"/>
            <a:ext cx="4067175" cy="333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A7A50-8EA1-4352-8A1D-1AD35B4ED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0212" y="5662285"/>
            <a:ext cx="6143625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8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DE92942-A5AD-499B-AA96-D7126EDA0B64}"/>
              </a:ext>
            </a:extLst>
          </p:cNvPr>
          <p:cNvSpPr/>
          <p:nvPr/>
        </p:nvSpPr>
        <p:spPr>
          <a:xfrm>
            <a:off x="608012" y="457200"/>
            <a:ext cx="10210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Random Forest</a:t>
            </a:r>
          </a:p>
          <a:p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aur" panose="02030504050205020304" pitchFamily="18" charset="0"/>
            </a:endParaRP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This ensemble method constructs a multitude of decision trees at training time and predicts the mode of the classes of the individual trees.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B3AFF1-1072-4D91-9925-396D8B6EC079}"/>
              </a:ext>
            </a:extLst>
          </p:cNvPr>
          <p:cNvSpPr/>
          <p:nvPr/>
        </p:nvSpPr>
        <p:spPr>
          <a:xfrm>
            <a:off x="736599" y="5410200"/>
            <a:ext cx="10210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u="sng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The results: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00C327-EC81-4707-BFE4-5ECA68046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712" y="2328862"/>
            <a:ext cx="10439400" cy="2200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493E72-73E6-4DF9-B7BD-7F16ECC02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7812" y="5419070"/>
            <a:ext cx="4648200" cy="51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35A4C0-F277-425C-8A9E-DDCE6E2AFD01}"/>
              </a:ext>
            </a:extLst>
          </p:cNvPr>
          <p:cNvSpPr/>
          <p:nvPr/>
        </p:nvSpPr>
        <p:spPr>
          <a:xfrm>
            <a:off x="760412" y="582067"/>
            <a:ext cx="11049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Conclusion:</a:t>
            </a:r>
          </a:p>
          <a:p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aur" panose="020305040502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Best accuracy score: multinomial logistic regression, 49.69%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SAC Hiking Scale rates hikes by difficulty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Not included: weather, unsure footing, pathless slopes, unmarked trails, etc.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Subjective ratings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7F6DBD-603D-489B-AD14-54C6C82D24E7}"/>
              </a:ext>
            </a:extLst>
          </p:cNvPr>
          <p:cNvSpPr/>
          <p:nvPr/>
        </p:nvSpPr>
        <p:spPr>
          <a:xfrm>
            <a:off x="760412" y="3416300"/>
            <a:ext cx="11049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Real World Application:</a:t>
            </a:r>
          </a:p>
          <a:p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aur" panose="02030504050205020304" pitchFamily="18" charset="0"/>
            </a:endParaRP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Check for multi-collinearity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Search for more data</a:t>
            </a:r>
          </a:p>
          <a:p>
            <a:pPr marL="457200" indent="-457200"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Further tune the models</a:t>
            </a:r>
          </a:p>
        </p:txBody>
      </p:sp>
    </p:spTree>
    <p:extLst>
      <p:ext uri="{BB962C8B-B14F-4D97-AF65-F5344CB8AC3E}">
        <p14:creationId xmlns:p14="http://schemas.microsoft.com/office/powerpoint/2010/main" val="420216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3CB7D1-73B9-4501-AE29-2309D7AE21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60412" y="685800"/>
            <a:ext cx="4360332" cy="2452687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844FB3-1111-46A5-944A-8787595A096E}"/>
              </a:ext>
            </a:extLst>
          </p:cNvPr>
          <p:cNvSpPr/>
          <p:nvPr/>
        </p:nvSpPr>
        <p:spPr>
          <a:xfrm>
            <a:off x="5487988" y="801231"/>
            <a:ext cx="632142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In a nutshell, hiking is walking in nature. More specifically, it is walking on unpaved trails in wilderness or natural preserve areas. For some it is a half mile in nature. For others, it is a six month trek spanning 14 states.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64C03A-E8BB-475E-8A50-99ECFE53BB0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6124" y="3297012"/>
            <a:ext cx="4114800" cy="2738213"/>
          </a:xfrm>
          <a:prstGeom prst="rect">
            <a:avLst/>
          </a:prstGeom>
          <a:effectLst>
            <a:softEdge rad="304800"/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8CA5DE-A6AB-4FD4-99ED-A5075C306A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0124" y="3548287"/>
            <a:ext cx="4534884" cy="2448838"/>
          </a:xfrm>
          <a:prstGeom prst="rect">
            <a:avLst/>
          </a:prstGeom>
          <a:effectLst>
            <a:softEdge rad="304800"/>
          </a:effectLst>
        </p:spPr>
      </p:pic>
    </p:spTree>
    <p:extLst>
      <p:ext uri="{BB962C8B-B14F-4D97-AF65-F5344CB8AC3E}">
        <p14:creationId xmlns:p14="http://schemas.microsoft.com/office/powerpoint/2010/main" val="297178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844FB3-1111-46A5-944A-8787595A096E}"/>
              </a:ext>
            </a:extLst>
          </p:cNvPr>
          <p:cNvSpPr/>
          <p:nvPr/>
        </p:nvSpPr>
        <p:spPr>
          <a:xfrm>
            <a:off x="1446212" y="2046744"/>
            <a:ext cx="9448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Our data set came from Kaggle user Rocco, who provided hike information from hikr.org.  It contained statistics on hiking trails from</a:t>
            </a: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around the world, including length of the hike, change in elevation,</a:t>
            </a: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uphill / downhill ratio, duration of the hike, and others.  Of particular interest was a difficulty rating, ranging from T1 (Valley hike) to T6</a:t>
            </a: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(Difficult High-level Alpine Hike).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6033C-AE92-4BE1-8084-A16817D51C5E}"/>
              </a:ext>
            </a:extLst>
          </p:cNvPr>
          <p:cNvSpPr/>
          <p:nvPr/>
        </p:nvSpPr>
        <p:spPr>
          <a:xfrm>
            <a:off x="1205758" y="946973"/>
            <a:ext cx="1826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The data: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D8F87F-7C90-49BE-B3FF-93BBCA58BC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</a:blip>
          <a:stretch>
            <a:fillRect/>
          </a:stretch>
        </p:blipFill>
        <p:spPr>
          <a:xfrm>
            <a:off x="5180012" y="0"/>
            <a:ext cx="6353737" cy="1790700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802D44-15B6-4CB8-800C-AA2615F05A04}"/>
              </a:ext>
            </a:extLst>
          </p:cNvPr>
          <p:cNvSpPr/>
          <p:nvPr/>
        </p:nvSpPr>
        <p:spPr>
          <a:xfrm>
            <a:off x="1265754" y="5312083"/>
            <a:ext cx="28797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The data question: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DE1F0D-CD64-415D-9C13-B3024CDB292C}"/>
              </a:ext>
            </a:extLst>
          </p:cNvPr>
          <p:cNvSpPr/>
          <p:nvPr/>
        </p:nvSpPr>
        <p:spPr>
          <a:xfrm>
            <a:off x="4814744" y="5221993"/>
            <a:ext cx="66898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Could we build a model that would predict the difficulty rating of the hike?</a:t>
            </a:r>
          </a:p>
        </p:txBody>
      </p:sp>
    </p:spTree>
    <p:extLst>
      <p:ext uri="{BB962C8B-B14F-4D97-AF65-F5344CB8AC3E}">
        <p14:creationId xmlns:p14="http://schemas.microsoft.com/office/powerpoint/2010/main" val="1177961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7F9602-928C-4733-84E7-C560D7050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12" y="914400"/>
            <a:ext cx="66770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93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9DB81-AB61-413B-B968-641C03356B3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20043378">
            <a:off x="8789137" y="416256"/>
            <a:ext cx="2381250" cy="2076450"/>
          </a:xfrm>
          <a:prstGeom prst="rect">
            <a:avLst/>
          </a:prstGeom>
          <a:effectLst>
            <a:softEdge rad="304800"/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844FB3-1111-46A5-944A-8787595A096E}"/>
              </a:ext>
            </a:extLst>
          </p:cNvPr>
          <p:cNvSpPr/>
          <p:nvPr/>
        </p:nvSpPr>
        <p:spPr>
          <a:xfrm>
            <a:off x="989012" y="1295400"/>
            <a:ext cx="9448800" cy="5154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We took the following steps to clean the data: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All irrelevant attributes stripped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Rows with N/A discarded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Attributes involving date or time recast to datetime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Difficulty attribute values shortened to T1, T2, T3, etc.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Difficulty attribute factorized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6033C-AE92-4BE1-8084-A16817D51C5E}"/>
              </a:ext>
            </a:extLst>
          </p:cNvPr>
          <p:cNvSpPr/>
          <p:nvPr/>
        </p:nvSpPr>
        <p:spPr>
          <a:xfrm>
            <a:off x="675389" y="548003"/>
            <a:ext cx="519636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Cleaning and preprocessing the data: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7BCC4-EDA3-438E-9042-C946F7C85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412" y="2432559"/>
            <a:ext cx="6424261" cy="1771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2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844FB3-1111-46A5-944A-8787595A096E}"/>
              </a:ext>
            </a:extLst>
          </p:cNvPr>
          <p:cNvSpPr/>
          <p:nvPr/>
        </p:nvSpPr>
        <p:spPr>
          <a:xfrm>
            <a:off x="989012" y="1295400"/>
            <a:ext cx="9448800" cy="4292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‘Duration’ attribute derived from start and end times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Duration converted to seconds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‘Elevation range’ derived from max and min elevation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N/As generated by cleaning dropped</a:t>
            </a:r>
          </a:p>
          <a:p>
            <a:pPr marL="457200" indent="-457200">
              <a:lnSpc>
                <a:spcPct val="200000"/>
              </a:lnSpc>
              <a:buFontTx/>
              <a:buChar char="-"/>
            </a:pP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Duplicate records eliminated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C6033C-AE92-4BE1-8084-A16817D51C5E}"/>
              </a:ext>
            </a:extLst>
          </p:cNvPr>
          <p:cNvSpPr/>
          <p:nvPr/>
        </p:nvSpPr>
        <p:spPr>
          <a:xfrm>
            <a:off x="675389" y="548003"/>
            <a:ext cx="64858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Cleaning and preprocessing the data, continued: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9E352C-BA26-489D-8643-CB10BEDC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812" y="548003"/>
            <a:ext cx="2466975" cy="1847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F0EA38-3FF9-4993-BA3F-14F9613FA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612" y="4698138"/>
            <a:ext cx="6376987" cy="17802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8DAB8C-4C56-453C-B134-102A95AD1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7212" y="6254578"/>
            <a:ext cx="3324225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883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844FB3-1111-46A5-944A-8787595A096E}"/>
              </a:ext>
            </a:extLst>
          </p:cNvPr>
          <p:cNvSpPr/>
          <p:nvPr/>
        </p:nvSpPr>
        <p:spPr>
          <a:xfrm>
            <a:off x="5180012" y="1277151"/>
            <a:ext cx="432919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We generated boxplots to</a:t>
            </a: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check the shape our data.</a:t>
            </a: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Nearly every attribute had</a:t>
            </a: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notable outliers (circled in red).</a:t>
            </a:r>
          </a:p>
          <a:p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Centaur" panose="02030504050205020304" pitchFamily="18" charset="0"/>
            </a:endParaRP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We adjusted the data set to remove these outliers: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7FB2D9-79A5-4E0A-A63E-57072F60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79267">
            <a:off x="8920996" y="431558"/>
            <a:ext cx="2724150" cy="1676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D04006-0E5E-4098-85A6-283F94A8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06" y="394599"/>
            <a:ext cx="4729882" cy="606880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2475B43-2BB9-492F-80A6-5F5BBFB0FB05}"/>
              </a:ext>
            </a:extLst>
          </p:cNvPr>
          <p:cNvSpPr/>
          <p:nvPr/>
        </p:nvSpPr>
        <p:spPr>
          <a:xfrm>
            <a:off x="4682112" y="848437"/>
            <a:ext cx="457200" cy="459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EFE31AE-E1DB-4161-B1F4-6AB9944ACAA6}"/>
              </a:ext>
            </a:extLst>
          </p:cNvPr>
          <p:cNvSpPr/>
          <p:nvPr/>
        </p:nvSpPr>
        <p:spPr>
          <a:xfrm>
            <a:off x="4722812" y="2374528"/>
            <a:ext cx="457200" cy="459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629E6D1-25B8-4849-AB7B-BAD3DE12D878}"/>
              </a:ext>
            </a:extLst>
          </p:cNvPr>
          <p:cNvSpPr/>
          <p:nvPr/>
        </p:nvSpPr>
        <p:spPr>
          <a:xfrm>
            <a:off x="4473100" y="3887949"/>
            <a:ext cx="664688" cy="459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79B44A-F2B7-4A0A-A961-164EABA1C0D3}"/>
              </a:ext>
            </a:extLst>
          </p:cNvPr>
          <p:cNvSpPr/>
          <p:nvPr/>
        </p:nvSpPr>
        <p:spPr>
          <a:xfrm>
            <a:off x="2134115" y="3904103"/>
            <a:ext cx="457200" cy="459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0E5CC5E-3535-4615-966A-797229E6D27B}"/>
              </a:ext>
            </a:extLst>
          </p:cNvPr>
          <p:cNvSpPr/>
          <p:nvPr/>
        </p:nvSpPr>
        <p:spPr>
          <a:xfrm>
            <a:off x="1370012" y="2406288"/>
            <a:ext cx="1195347" cy="459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5115C7F-5A62-4299-B3C2-F37BDEBF4BAE}"/>
              </a:ext>
            </a:extLst>
          </p:cNvPr>
          <p:cNvSpPr/>
          <p:nvPr/>
        </p:nvSpPr>
        <p:spPr>
          <a:xfrm>
            <a:off x="365682" y="886295"/>
            <a:ext cx="457200" cy="459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2CF82C-2A11-4D18-B6DB-7FCE2C826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0743" y="4724400"/>
            <a:ext cx="6515100" cy="1247775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5B03DC7D-6A82-4B11-95E0-15821F99EC58}"/>
              </a:ext>
            </a:extLst>
          </p:cNvPr>
          <p:cNvSpPr/>
          <p:nvPr/>
        </p:nvSpPr>
        <p:spPr>
          <a:xfrm>
            <a:off x="2970212" y="5384638"/>
            <a:ext cx="457200" cy="4592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71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844FB3-1111-46A5-944A-8787595A096E}"/>
              </a:ext>
            </a:extLst>
          </p:cNvPr>
          <p:cNvSpPr/>
          <p:nvPr/>
        </p:nvSpPr>
        <p:spPr>
          <a:xfrm>
            <a:off x="608012" y="457200"/>
            <a:ext cx="7467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At the conclusion of our data cleaning efforts, we had</a:t>
            </a:r>
          </a:p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7,211 rows and 12 columns of data: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7FB2D9-79A5-4E0A-A63E-57072F606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79267">
            <a:off x="8920996" y="431558"/>
            <a:ext cx="2724150" cy="167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F28F514-A023-43F4-A959-90940B7B55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212" y="1524000"/>
            <a:ext cx="1447800" cy="6667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3D0B81-F0AE-4FE1-B351-83A105D219F1}"/>
              </a:ext>
            </a:extLst>
          </p:cNvPr>
          <p:cNvSpPr/>
          <p:nvPr/>
        </p:nvSpPr>
        <p:spPr>
          <a:xfrm>
            <a:off x="631824" y="2303443"/>
            <a:ext cx="74676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It was time to prepare a final data set to build our predictive models.  For our predictors, we pared down the list of attributes to </a:t>
            </a:r>
            <a:r>
              <a:rPr lang="en-US" sz="2800" dirty="0" err="1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max_speed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, </a:t>
            </a:r>
            <a:r>
              <a:rPr lang="en-US" sz="2800" dirty="0" err="1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length_km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, duration, </a:t>
            </a:r>
            <a:r>
              <a:rPr lang="en-US" sz="2800" dirty="0" err="1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elevation_range</a:t>
            </a:r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, uphill, and downhill.  The target variable was the attribute difficulty.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40372-AD8B-4AB4-811A-D0329CDE2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212" y="4800600"/>
            <a:ext cx="84582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7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6D44177-EF45-4F65-9F45-CB0A2FF502CD}"/>
              </a:ext>
            </a:extLst>
          </p:cNvPr>
          <p:cNvSpPr/>
          <p:nvPr/>
        </p:nvSpPr>
        <p:spPr>
          <a:xfrm>
            <a:off x="608012" y="457200"/>
            <a:ext cx="7467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Centaur" panose="02030504050205020304" pitchFamily="18" charset="0"/>
              </a:rPr>
              <a:t>We split our data set into training and testing models, using an 80/20 split: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7589D2-E824-41B6-A892-E744852EB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938" y="1893907"/>
            <a:ext cx="5438775" cy="2028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C2C58B-A2CD-4101-B5AD-2AD7AFD83D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212" y="4343400"/>
            <a:ext cx="4848225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77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Woodgrain 16x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01115" id="{6D802E96-7B24-457C-A326-69AF839D4486}" vid="{C3FFE3C6-9A62-4BEA-9FE0-A8BC12B9BCCA}"/>
    </a:ext>
  </a:extLst>
</a:theme>
</file>

<file path=ppt/theme/theme2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335E791-7449-4708-8DE9-182EC4D8A134}">
  <ds:schemaRefs>
    <ds:schemaRef ds:uri="http://purl.org/dc/terms/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4873beb7-5857-4685-be1f-d57550cc96cc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Woodgrain nature presentation (widescreen)</Template>
  <TotalTime>146</TotalTime>
  <Words>573</Words>
  <Application>Microsoft Office PowerPoint</Application>
  <PresentationFormat>Custom</PresentationFormat>
  <Paragraphs>69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Centaur</vt:lpstr>
      <vt:lpstr>Century</vt:lpstr>
      <vt:lpstr>Woodgrain 16x9</vt:lpstr>
      <vt:lpstr>Take a Hike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Take a Hike</dc:title>
  <dc:creator>James Harris</dc:creator>
  <cp:lastModifiedBy>Michael Morales</cp:lastModifiedBy>
  <cp:revision>13</cp:revision>
  <dcterms:created xsi:type="dcterms:W3CDTF">2019-06-05T23:58:06Z</dcterms:created>
  <dcterms:modified xsi:type="dcterms:W3CDTF">2019-06-06T23:11:10Z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